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6"/>
  </p:notesMasterIdLst>
  <p:handoutMasterIdLst>
    <p:handoutMasterId r:id="rId7"/>
  </p:handoutMasterIdLst>
  <p:sldIdLst>
    <p:sldId id="376" r:id="rId2"/>
    <p:sldId id="339" r:id="rId3"/>
    <p:sldId id="377" r:id="rId4"/>
    <p:sldId id="415" r:id="rId5"/>
  </p:sldIdLst>
  <p:sldSz cx="11704638" cy="6583363"/>
  <p:notesSz cx="6797675" cy="9928225"/>
  <p:defaultTextStyle>
    <a:defPPr>
      <a:defRPr lang="en-US"/>
    </a:defPPr>
    <a:lvl1pPr marL="0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5216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0432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5648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0864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26080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F168553D-BE63-EC43-B7FD-715E900F5DCA}">
          <p14:sldIdLst>
            <p14:sldId id="376"/>
            <p14:sldId id="339"/>
            <p14:sldId id="377"/>
            <p14:sldId id="4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67">
          <p15:clr>
            <a:srgbClr val="A4A3A4"/>
          </p15:clr>
        </p15:guide>
        <p15:guide id="2" orient="horz" pos="3773">
          <p15:clr>
            <a:srgbClr val="A4A3A4"/>
          </p15:clr>
        </p15:guide>
        <p15:guide id="3" orient="horz" pos="3563">
          <p15:clr>
            <a:srgbClr val="A4A3A4"/>
          </p15:clr>
        </p15:guide>
        <p15:guide id="4" orient="horz" pos="801">
          <p15:clr>
            <a:srgbClr val="A4A3A4"/>
          </p15:clr>
        </p15:guide>
        <p15:guide id="5" orient="horz" pos="364">
          <p15:clr>
            <a:srgbClr val="A4A3A4"/>
          </p15:clr>
        </p15:guide>
        <p15:guide id="6" orient="horz" pos="582">
          <p15:clr>
            <a:srgbClr val="A4A3A4"/>
          </p15:clr>
        </p15:guide>
        <p15:guide id="7" orient="horz" pos="1009">
          <p15:clr>
            <a:srgbClr val="A4A3A4"/>
          </p15:clr>
        </p15:guide>
        <p15:guide id="8" pos="369">
          <p15:clr>
            <a:srgbClr val="A4A3A4"/>
          </p15:clr>
        </p15:guide>
        <p15:guide id="9" pos="6997">
          <p15:clr>
            <a:srgbClr val="A4A3A4"/>
          </p15:clr>
        </p15:guide>
        <p15:guide id="10" pos="3687">
          <p15:clr>
            <a:srgbClr val="A4A3A4"/>
          </p15:clr>
        </p15:guide>
        <p15:guide id="11" pos="3614">
          <p15:clr>
            <a:srgbClr val="A4A3A4"/>
          </p15:clr>
        </p15:guide>
        <p15:guide id="12" pos="37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clrMru>
    <a:srgbClr val="0432FF"/>
    <a:srgbClr val="DED1E0"/>
    <a:srgbClr val="BCA3C0"/>
    <a:srgbClr val="9B74A1"/>
    <a:srgbClr val="794681"/>
    <a:srgbClr val="581862"/>
    <a:srgbClr val="3332AD"/>
    <a:srgbClr val="0092DD"/>
    <a:srgbClr val="CDEBF9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2" autoAdjust="0"/>
    <p:restoredTop sz="95238" autoAdjust="0"/>
  </p:normalViewPr>
  <p:slideViewPr>
    <p:cSldViewPr snapToGrid="0">
      <p:cViewPr varScale="1">
        <p:scale>
          <a:sx n="101" d="100"/>
          <a:sy n="101" d="100"/>
        </p:scale>
        <p:origin x="752" y="192"/>
      </p:cViewPr>
      <p:guideLst>
        <p:guide orient="horz" pos="2067"/>
        <p:guide orient="horz" pos="3773"/>
        <p:guide orient="horz" pos="3563"/>
        <p:guide orient="horz" pos="801"/>
        <p:guide orient="horz" pos="364"/>
        <p:guide orient="horz" pos="582"/>
        <p:guide orient="horz" pos="1009"/>
        <p:guide pos="369"/>
        <p:guide pos="6997"/>
        <p:guide pos="3687"/>
        <p:guide pos="3614"/>
        <p:guide pos="37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-762" y="-84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ky Tex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2FDB8-6624-44F2-B55F-76766B54F52E}" type="datetimeFigureOut">
              <a:rPr lang="en-GB" smtClean="0">
                <a:latin typeface="Sky Text"/>
              </a:rPr>
              <a:t>16/11/2018</a:t>
            </a:fld>
            <a:endParaRPr lang="en-GB" dirty="0">
              <a:latin typeface="Sky Tex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ky Tex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C629B-57E8-4888-992D-55682DE18403}" type="slidenum">
              <a:rPr lang="en-GB" smtClean="0">
                <a:latin typeface="Sky Text"/>
              </a:rPr>
              <a:t>‹#›</a:t>
            </a:fld>
            <a:endParaRPr lang="en-GB" dirty="0">
              <a:latin typeface="Sky Text"/>
            </a:endParaRPr>
          </a:p>
        </p:txBody>
      </p:sp>
    </p:spTree>
    <p:extLst>
      <p:ext uri="{BB962C8B-B14F-4D97-AF65-F5344CB8AC3E}">
        <p14:creationId xmlns:p14="http://schemas.microsoft.com/office/powerpoint/2010/main" val="386442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ky Tex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ky Text"/>
              </a:defRPr>
            </a:lvl1pPr>
          </a:lstStyle>
          <a:p>
            <a:fld id="{0A6461F5-529A-C842-AC66-1C38DB5F2C5F}" type="datetimeFigureOut">
              <a:rPr lang="en-US" smtClean="0"/>
              <a:pPr/>
              <a:t>11/16/18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ky Tex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ky Text"/>
              </a:defRPr>
            </a:lvl1pPr>
          </a:lstStyle>
          <a:p>
            <a:fld id="{75DDEA6C-8F12-2946-8FEA-AB499F257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76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5216" rtl="0" eaLnBrk="1" latinLnBrk="0" hangingPunct="1">
      <a:defRPr sz="1500" kern="1200">
        <a:solidFill>
          <a:schemeClr val="tx1"/>
        </a:solidFill>
        <a:latin typeface="Sky Text"/>
        <a:ea typeface="+mn-ea"/>
        <a:cs typeface="+mn-cs"/>
      </a:defRPr>
    </a:lvl1pPr>
    <a:lvl2pPr marL="585216" algn="l" defTabSz="585216" rtl="0" eaLnBrk="1" latinLnBrk="0" hangingPunct="1">
      <a:defRPr sz="1500" kern="1200">
        <a:solidFill>
          <a:schemeClr val="tx1"/>
        </a:solidFill>
        <a:latin typeface="Sky Text"/>
        <a:ea typeface="+mn-ea"/>
        <a:cs typeface="+mn-cs"/>
      </a:defRPr>
    </a:lvl2pPr>
    <a:lvl3pPr marL="1170432" algn="l" defTabSz="585216" rtl="0" eaLnBrk="1" latinLnBrk="0" hangingPunct="1">
      <a:defRPr sz="1500" kern="1200">
        <a:solidFill>
          <a:schemeClr val="tx1"/>
        </a:solidFill>
        <a:latin typeface="Sky Text"/>
        <a:ea typeface="+mn-ea"/>
        <a:cs typeface="+mn-cs"/>
      </a:defRPr>
    </a:lvl3pPr>
    <a:lvl4pPr marL="1755648" algn="l" defTabSz="585216" rtl="0" eaLnBrk="1" latinLnBrk="0" hangingPunct="1">
      <a:defRPr sz="1500" kern="1200">
        <a:solidFill>
          <a:schemeClr val="tx1"/>
        </a:solidFill>
        <a:latin typeface="Sky Text"/>
        <a:ea typeface="+mn-ea"/>
        <a:cs typeface="+mn-cs"/>
      </a:defRPr>
    </a:lvl4pPr>
    <a:lvl5pPr marL="2340864" algn="l" defTabSz="585216" rtl="0" eaLnBrk="1" latinLnBrk="0" hangingPunct="1">
      <a:defRPr sz="1500" kern="1200">
        <a:solidFill>
          <a:schemeClr val="tx1"/>
        </a:solidFill>
        <a:latin typeface="Sky Text"/>
        <a:ea typeface="+mn-ea"/>
        <a:cs typeface="+mn-cs"/>
      </a:defRPr>
    </a:lvl5pPr>
    <a:lvl6pPr marL="2926080" algn="l" defTabSz="58521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58521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58521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58521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7BBB26-879D-5B4F-9414-30BAC13D591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403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DEA6C-8F12-2946-8FEA-AB499F2574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64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DEA6C-8F12-2946-8FEA-AB499F2574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48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7BBB26-879D-5B4F-9414-30BAC13D591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98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900" y="4637088"/>
            <a:ext cx="10510838" cy="677862"/>
          </a:xfrm>
        </p:spPr>
        <p:txBody>
          <a:bodyPr anchor="b" anchorCtr="1">
            <a:noAutofit/>
          </a:bodyPr>
          <a:lstStyle>
            <a:lvl1pPr algn="ctr"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901" y="5314950"/>
            <a:ext cx="10510838" cy="674688"/>
          </a:xfrm>
        </p:spPr>
        <p:txBody>
          <a:bodyPr anchor="t" anchorCtr="1">
            <a:noAutofit/>
          </a:bodyPr>
          <a:lstStyle>
            <a:lvl1pPr marL="0" indent="0" algn="ctr">
              <a:buNone/>
              <a:defRPr sz="2000">
                <a:solidFill>
                  <a:srgbClr val="323232"/>
                </a:solidFill>
                <a:latin typeface="+mj-lt"/>
              </a:defRPr>
            </a:lvl1pPr>
            <a:lvl2pPr marL="58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5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0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1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80" y="725893"/>
            <a:ext cx="7787231" cy="438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1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578" y="5502055"/>
            <a:ext cx="1052336" cy="64536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542111" y="6016257"/>
            <a:ext cx="620416" cy="256686"/>
          </a:xfrm>
          <a:prstGeom prst="rect">
            <a:avLst/>
          </a:prstGeom>
          <a:noFill/>
        </p:spPr>
        <p:txBody>
          <a:bodyPr wrap="square" lIns="117043" tIns="58522" rIns="117043" bIns="58522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A3E74764-7F79-4AA1-A99C-FCB3B3696879}" type="slidenum">
              <a:rPr lang="en-US" sz="900">
                <a:solidFill>
                  <a:srgbClr val="323232"/>
                </a:solidFill>
                <a:latin typeface="+mj-lt"/>
                <a:ea typeface="Sky Text"/>
              </a:rPr>
              <a:pPr algn="ctr" eaLnBrk="1" hangingPunct="1"/>
              <a:t>‹#›</a:t>
            </a:fld>
            <a:endParaRPr lang="en-US" sz="900" dirty="0">
              <a:solidFill>
                <a:srgbClr val="323232"/>
              </a:solidFill>
              <a:latin typeface="+mj-lt"/>
              <a:ea typeface="Sky Tex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1" y="584200"/>
            <a:ext cx="10510838" cy="1017588"/>
          </a:xfrm>
        </p:spPr>
        <p:txBody>
          <a:bodyPr lIns="0" tIns="0" rIns="0" bIns="0">
            <a:noAutofit/>
          </a:bodyPr>
          <a:lstStyle>
            <a:lvl1pPr marL="0" marR="0" indent="0" algn="l" defTabSz="1170432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009C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1" y="1601787"/>
            <a:ext cx="10510838" cy="4054476"/>
          </a:xfrm>
        </p:spPr>
        <p:txBody>
          <a:bodyPr lIns="0" tIns="0" rIns="0" bIns="0"/>
          <a:lstStyle>
            <a:lvl1pPr>
              <a:buClr>
                <a:schemeClr val="accent1"/>
              </a:buClr>
              <a:defRPr sz="1800">
                <a:solidFill>
                  <a:srgbClr val="323232"/>
                </a:solidFill>
              </a:defRPr>
            </a:lvl1pPr>
            <a:lvl2pPr>
              <a:buClr>
                <a:schemeClr val="accent1"/>
              </a:buClr>
              <a:defRPr sz="1600">
                <a:solidFill>
                  <a:srgbClr val="323232"/>
                </a:solidFill>
              </a:defRPr>
            </a:lvl2pPr>
            <a:lvl3pPr>
              <a:buClr>
                <a:schemeClr val="accent1"/>
              </a:buClr>
              <a:defRPr sz="1400">
                <a:solidFill>
                  <a:srgbClr val="323232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rgbClr val="323232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85788" y="5656262"/>
            <a:ext cx="4677815" cy="333375"/>
          </a:xfrm>
        </p:spPr>
        <p:txBody>
          <a:bodyPr anchor="b"/>
          <a:lstStyle>
            <a:lvl1pPr marL="0" indent="0">
              <a:buNone/>
              <a:defRPr sz="1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64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1" y="584200"/>
            <a:ext cx="10510838" cy="10175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601789"/>
            <a:ext cx="5139592" cy="4054474"/>
          </a:xfrm>
        </p:spPr>
        <p:txBody>
          <a:bodyPr>
            <a:noAutofit/>
          </a:bodyPr>
          <a:lstStyle>
            <a:lvl1pPr>
              <a:defRPr sz="1800">
                <a:solidFill>
                  <a:srgbClr val="323232"/>
                </a:solidFill>
              </a:defRPr>
            </a:lvl1pPr>
            <a:lvl2pPr>
              <a:defRPr sz="1600">
                <a:solidFill>
                  <a:srgbClr val="323232"/>
                </a:solidFill>
              </a:defRPr>
            </a:lvl2pPr>
            <a:lvl3pPr>
              <a:defRPr sz="1400">
                <a:solidFill>
                  <a:srgbClr val="323232"/>
                </a:solidFill>
              </a:defRPr>
            </a:lvl3pPr>
            <a:lvl4pPr>
              <a:defRPr sz="1200">
                <a:solidFill>
                  <a:srgbClr val="323232"/>
                </a:solidFill>
              </a:defRPr>
            </a:lvl4pPr>
            <a:lvl5pPr>
              <a:defRPr sz="15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3763" y="1601789"/>
            <a:ext cx="5133975" cy="4054474"/>
          </a:xfrm>
        </p:spPr>
        <p:txBody>
          <a:bodyPr>
            <a:noAutofit/>
          </a:bodyPr>
          <a:lstStyle>
            <a:lvl1pPr>
              <a:defRPr sz="1800">
                <a:solidFill>
                  <a:srgbClr val="323232"/>
                </a:solidFill>
              </a:defRPr>
            </a:lvl1pPr>
            <a:lvl2pPr>
              <a:defRPr sz="1600">
                <a:solidFill>
                  <a:srgbClr val="323232"/>
                </a:solidFill>
              </a:defRPr>
            </a:lvl2pPr>
            <a:lvl3pPr>
              <a:defRPr sz="1400">
                <a:solidFill>
                  <a:srgbClr val="323232"/>
                </a:solidFill>
              </a:defRPr>
            </a:lvl3pPr>
            <a:lvl4pPr>
              <a:defRPr sz="1200">
                <a:solidFill>
                  <a:srgbClr val="323232"/>
                </a:solidFill>
              </a:defRPr>
            </a:lvl4pPr>
            <a:lvl5pPr>
              <a:defRPr sz="15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542111" y="6016257"/>
            <a:ext cx="620416" cy="256686"/>
          </a:xfrm>
          <a:prstGeom prst="rect">
            <a:avLst/>
          </a:prstGeom>
          <a:noFill/>
        </p:spPr>
        <p:txBody>
          <a:bodyPr wrap="square" lIns="117043" tIns="58522" rIns="117043" bIns="58522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A3E74764-7F79-4AA1-A99C-FCB3B3696879}" type="slidenum">
              <a:rPr lang="en-US" sz="900">
                <a:solidFill>
                  <a:srgbClr val="323232"/>
                </a:solidFill>
                <a:latin typeface="+mj-lt"/>
                <a:ea typeface="Sky Text"/>
              </a:rPr>
              <a:pPr algn="ctr" eaLnBrk="1" hangingPunct="1"/>
              <a:t>‹#›</a:t>
            </a:fld>
            <a:endParaRPr lang="en-US" sz="900" dirty="0">
              <a:solidFill>
                <a:srgbClr val="323232"/>
              </a:solidFill>
              <a:latin typeface="+mj-lt"/>
              <a:ea typeface="Sky Text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85788" y="5656262"/>
            <a:ext cx="4677815" cy="333375"/>
          </a:xfrm>
        </p:spPr>
        <p:txBody>
          <a:bodyPr anchor="b"/>
          <a:lstStyle>
            <a:lvl1pPr marL="0" indent="0">
              <a:buNone/>
              <a:defRPr sz="1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578" y="5502055"/>
            <a:ext cx="1052336" cy="64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9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542111" y="6016257"/>
            <a:ext cx="620416" cy="256686"/>
          </a:xfrm>
          <a:prstGeom prst="rect">
            <a:avLst/>
          </a:prstGeom>
          <a:noFill/>
        </p:spPr>
        <p:txBody>
          <a:bodyPr wrap="square" lIns="117043" tIns="58522" rIns="117043" bIns="58522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A3E74764-7F79-4AA1-A99C-FCB3B3696879}" type="slidenum">
              <a:rPr lang="en-US" sz="900">
                <a:solidFill>
                  <a:srgbClr val="323232"/>
                </a:solidFill>
                <a:latin typeface="+mj-lt"/>
                <a:ea typeface="Sky Text"/>
              </a:rPr>
              <a:pPr algn="ctr" eaLnBrk="1" hangingPunct="1"/>
              <a:t>‹#›</a:t>
            </a:fld>
            <a:endParaRPr lang="en-US" sz="900" dirty="0">
              <a:solidFill>
                <a:srgbClr val="323232"/>
              </a:solidFill>
              <a:latin typeface="+mj-lt"/>
              <a:ea typeface="Sky Text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85788" y="5656262"/>
            <a:ext cx="4677815" cy="333375"/>
          </a:xfrm>
        </p:spPr>
        <p:txBody>
          <a:bodyPr anchor="b"/>
          <a:lstStyle>
            <a:lvl1pPr marL="0" indent="0">
              <a:buNone/>
              <a:defRPr sz="1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578" y="5502055"/>
            <a:ext cx="1052336" cy="64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8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542111" y="6016257"/>
            <a:ext cx="620416" cy="256686"/>
          </a:xfrm>
          <a:prstGeom prst="rect">
            <a:avLst/>
          </a:prstGeom>
          <a:noFill/>
        </p:spPr>
        <p:txBody>
          <a:bodyPr wrap="square" lIns="117043" tIns="58522" rIns="117043" bIns="58522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A3E74764-7F79-4AA1-A99C-FCB3B3696879}" type="slidenum">
              <a:rPr lang="en-US" sz="900">
                <a:solidFill>
                  <a:srgbClr val="323232"/>
                </a:solidFill>
                <a:latin typeface="+mj-lt"/>
                <a:ea typeface="Sky Text"/>
              </a:rPr>
              <a:pPr algn="ctr" eaLnBrk="1" hangingPunct="1"/>
              <a:t>‹#›</a:t>
            </a:fld>
            <a:endParaRPr lang="en-US" sz="900" dirty="0">
              <a:solidFill>
                <a:srgbClr val="323232"/>
              </a:solidFill>
              <a:latin typeface="+mj-lt"/>
              <a:ea typeface="Sky Tex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578" y="5502055"/>
            <a:ext cx="1052336" cy="64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6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Colour">
    <p:bg>
      <p:bgPr>
        <a:gradFill flip="none" rotWithShape="1">
          <a:gsLst>
            <a:gs pos="0">
              <a:schemeClr val="accent1"/>
            </a:gs>
            <a:gs pos="100000">
              <a:srgbClr val="3333AD"/>
            </a:gs>
          </a:gsLst>
          <a:lin ang="20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2782887"/>
            <a:ext cx="10510839" cy="1017588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0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84200"/>
            <a:ext cx="10510839" cy="1017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601789"/>
            <a:ext cx="10510839" cy="4054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8295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80" r:id="rId2"/>
    <p:sldLayoutId id="2147483659" r:id="rId3"/>
    <p:sldLayoutId id="2147483660" r:id="rId4"/>
    <p:sldLayoutId id="2147483661" r:id="rId5"/>
    <p:sldLayoutId id="2147483707" r:id="rId6"/>
  </p:sldLayoutIdLst>
  <p:txStyles>
    <p:titleStyle>
      <a:lvl1pPr algn="l" defTabSz="1170432" rtl="0" eaLnBrk="1" latinLnBrk="0" hangingPunct="1">
        <a:spcBef>
          <a:spcPts val="768"/>
        </a:spcBef>
        <a:spcAft>
          <a:spcPts val="0"/>
        </a:spcAft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9617" indent="-229617" algn="l" defTabSz="1170432" rtl="0" eaLnBrk="1" latinLnBrk="0" hangingPunct="1">
        <a:spcBef>
          <a:spcPts val="768"/>
        </a:spcBef>
        <a:buClr>
          <a:schemeClr val="accent1"/>
        </a:buClr>
        <a:buFont typeface="Arial" pitchFamily="34" charset="0"/>
        <a:buChar char="•"/>
        <a:defRPr sz="1800" kern="1200">
          <a:solidFill>
            <a:srgbClr val="323232"/>
          </a:solidFill>
          <a:latin typeface="+mn-lt"/>
          <a:ea typeface="+mn-ea"/>
          <a:cs typeface="+mn-cs"/>
        </a:defRPr>
      </a:lvl1pPr>
      <a:lvl2pPr marL="460375" indent="-228600" algn="l" defTabSz="1170432" rtl="0" eaLnBrk="1" latinLnBrk="0" hangingPunct="1">
        <a:spcBef>
          <a:spcPts val="768"/>
        </a:spcBef>
        <a:buClr>
          <a:schemeClr val="accent1"/>
        </a:buClr>
        <a:buFont typeface="Arial" pitchFamily="34" charset="0"/>
        <a:buChar char="–"/>
        <a:tabLst/>
        <a:defRPr sz="1600" kern="1200">
          <a:solidFill>
            <a:srgbClr val="323232"/>
          </a:solidFill>
          <a:latin typeface="+mn-lt"/>
          <a:ea typeface="+mn-ea"/>
          <a:cs typeface="+mn-cs"/>
        </a:defRPr>
      </a:lvl2pPr>
      <a:lvl3pPr marL="623888" indent="-161925" algn="l" defTabSz="1170432" rtl="0" eaLnBrk="1" latinLnBrk="0" hangingPunct="1">
        <a:spcBef>
          <a:spcPts val="768"/>
        </a:spcBef>
        <a:buClr>
          <a:schemeClr val="accent1"/>
        </a:buClr>
        <a:buFont typeface="Lucida Grande"/>
        <a:buChar char="­"/>
        <a:tabLst/>
        <a:defRPr sz="1400" kern="1200">
          <a:solidFill>
            <a:srgbClr val="323232"/>
          </a:solidFill>
          <a:latin typeface="+mn-lt"/>
          <a:ea typeface="+mn-ea"/>
          <a:cs typeface="+mn-cs"/>
        </a:defRPr>
      </a:lvl3pPr>
      <a:lvl4pPr marL="893763" indent="-179388" algn="l" defTabSz="1170432" rtl="0" eaLnBrk="1" latinLnBrk="0" hangingPunct="1">
        <a:spcBef>
          <a:spcPts val="768"/>
        </a:spcBef>
        <a:buClr>
          <a:schemeClr val="accent1"/>
        </a:buClr>
        <a:buFont typeface="Arial" pitchFamily="34" charset="0"/>
        <a:buChar char="–"/>
        <a:tabLst/>
        <a:defRPr sz="1200" kern="1200">
          <a:solidFill>
            <a:srgbClr val="323232"/>
          </a:solidFill>
          <a:latin typeface="+mn-lt"/>
          <a:ea typeface="+mn-ea"/>
          <a:cs typeface="+mn-cs"/>
        </a:defRPr>
      </a:lvl4pPr>
      <a:lvl5pPr marL="2633472" indent="-292608" algn="l" defTabSz="117043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218688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3904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120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4336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0432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5648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0864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6080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1296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6512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1728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tp://vqeg.its.bldrdoc.gov/Documents/VQEG_Krakow_Nov17/MeetingFiles/VQEG_JEG-Hybrid_2017_220_Comaring_FR_Metrics_Lucjan_Janowski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1703751" cy="65833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43752" y="5693394"/>
            <a:ext cx="11013165" cy="677862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Characterising Objective Metrics Using Large-Scale Database</a:t>
            </a:r>
            <a:br>
              <a:rPr lang="en-GB" sz="32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Collaboration between Sky and JEG-Hybrid  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Florence Agboma 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Streaming Video Quality Manager @Sky</a:t>
            </a:r>
            <a:br>
              <a:rPr lang="en-GB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4B0F53C3-4C92-F940-93DD-1FE4B26EC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0104" y="6217269"/>
            <a:ext cx="116681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 sz="2300">
                <a:solidFill>
                  <a:schemeClr val="tx1"/>
                </a:solidFill>
                <a:latin typeface="Sky Text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Sky Text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Sky Text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Sky Text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Sky Text" charset="0"/>
              </a:defRPr>
            </a:lvl5pPr>
            <a:lvl6pPr marL="2514600" indent="-228600" defTabSz="1169988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Sky Text" charset="0"/>
              </a:defRPr>
            </a:lvl6pPr>
            <a:lvl7pPr marL="2971800" indent="-228600" defTabSz="1169988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Sky Text" charset="0"/>
              </a:defRPr>
            </a:lvl7pPr>
            <a:lvl8pPr marL="3429000" indent="-228600" defTabSz="1169988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Sky Text" charset="0"/>
              </a:defRPr>
            </a:lvl8pPr>
            <a:lvl9pPr marL="3886200" indent="-228600" defTabSz="1169988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Sky Text" charset="0"/>
              </a:defRPr>
            </a:lvl9pPr>
          </a:lstStyle>
          <a:p>
            <a:pPr algn="r"/>
            <a:r>
              <a:rPr lang="en-US" altLang="en-US" sz="1000" dirty="0">
                <a:solidFill>
                  <a:srgbClr val="FFFFFF"/>
                </a:solidFill>
                <a:latin typeface="Sky Text Medium" charset="0"/>
              </a:rPr>
              <a:t>13 November 2018</a:t>
            </a:r>
          </a:p>
        </p:txBody>
      </p:sp>
    </p:spTree>
    <p:extLst>
      <p:ext uri="{BB962C8B-B14F-4D97-AF65-F5344CB8AC3E}">
        <p14:creationId xmlns:p14="http://schemas.microsoft.com/office/powerpoint/2010/main" val="340982251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Characterising Objective Metrics Using Large-Scale Database</a:t>
            </a:r>
            <a:br>
              <a:rPr lang="en-GB" dirty="0"/>
            </a:br>
            <a:r>
              <a:rPr lang="en-GB" sz="2000" dirty="0">
                <a:solidFill>
                  <a:schemeClr val="tx1"/>
                </a:solidFill>
              </a:rPr>
              <a:t>Sky and JEG-Hybrid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6901" y="1601787"/>
            <a:ext cx="10510838" cy="4054476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b="1" dirty="0">
                <a:solidFill>
                  <a:srgbClr val="009CDD"/>
                </a:solidFill>
                <a:latin typeface="+mj-lt"/>
              </a:rPr>
              <a:t>Motivation: </a:t>
            </a:r>
            <a:r>
              <a:rPr lang="en-US" dirty="0"/>
              <a:t>Inspired by the </a:t>
            </a:r>
            <a:r>
              <a:rPr lang="en-US" dirty="0">
                <a:hlinkClick r:id="rId3"/>
              </a:rPr>
              <a:t>work</a:t>
            </a:r>
            <a:r>
              <a:rPr lang="en-US" dirty="0"/>
              <a:t> carried out by JEG-Hybrid, which was presented in Krakow, Poland. </a:t>
            </a:r>
            <a:endParaRPr lang="en-US" dirty="0">
              <a:solidFill>
                <a:srgbClr val="009CDD"/>
              </a:solidFill>
              <a:latin typeface="+mj-lt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b="1" dirty="0">
                <a:solidFill>
                  <a:srgbClr val="009CDD"/>
                </a:solidFill>
              </a:rPr>
              <a:t>Scope of work: </a:t>
            </a:r>
            <a:r>
              <a:rPr lang="en-US" dirty="0"/>
              <a:t>Open source and commercial tools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9CDD"/>
                </a:solidFill>
                <a:latin typeface="+mj-lt"/>
              </a:rPr>
              <a:t>We are looking to</a:t>
            </a:r>
          </a:p>
          <a:p>
            <a:pPr marL="342900" lvl="0" indent="-342900">
              <a:buClr>
                <a:schemeClr val="tx1"/>
              </a:buClr>
              <a:buFont typeface="+mj-lt"/>
              <a:buAutoNum type="arabicParenR"/>
            </a:pPr>
            <a:r>
              <a:rPr lang="en-GB" dirty="0"/>
              <a:t>Investigate systematic weaknesses in objective metrics and how to interpret the results 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arenR"/>
            </a:pPr>
            <a:r>
              <a:rPr lang="en-GB" dirty="0"/>
              <a:t>Understand how different objective metrics perform based on content characteristics and encoding configurations </a:t>
            </a:r>
          </a:p>
          <a:p>
            <a:pPr marL="342900" lvl="0" indent="-342900">
              <a:buClr>
                <a:schemeClr val="tx1"/>
              </a:buClr>
              <a:buFont typeface="+mj-lt"/>
              <a:buAutoNum type="arabicParenR"/>
            </a:pPr>
            <a:r>
              <a:rPr lang="en-GB" dirty="0"/>
              <a:t>Come up with a general methodology for testing different objective metrics, specifically where they agree/disagree</a:t>
            </a:r>
          </a:p>
          <a:p>
            <a:pPr marL="342900" lvl="0" indent="-342900">
              <a:buClr>
                <a:schemeClr val="tx1"/>
              </a:buClr>
              <a:buFont typeface="+mj-lt"/>
              <a:buAutoNum type="arabicParenR"/>
            </a:pPr>
            <a:r>
              <a:rPr lang="en-GB" dirty="0"/>
              <a:t>Understand how to analyse failures without spending resources on subjective assessment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arenR"/>
            </a:pPr>
            <a:r>
              <a:rPr lang="en-GB" dirty="0"/>
              <a:t>Understand whether objective metrics behave alike based on the similarity of their algorithms and the category of their approach (i.e. signal based vs. </a:t>
            </a:r>
            <a:r>
              <a:rPr lang="en-GB" dirty="0" err="1"/>
              <a:t>modeling</a:t>
            </a:r>
            <a:r>
              <a:rPr lang="en-GB" dirty="0"/>
              <a:t> of the HVS)</a:t>
            </a:r>
          </a:p>
          <a:p>
            <a:pPr marL="342900" lvl="0" indent="-342900">
              <a:buClr>
                <a:schemeClr val="tx1"/>
              </a:buClr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61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Characterising Objective Metrics Using Large-Scale Database</a:t>
            </a:r>
            <a:br>
              <a:rPr lang="en-GB" dirty="0"/>
            </a:br>
            <a:r>
              <a:rPr lang="en-GB" sz="2000" dirty="0">
                <a:solidFill>
                  <a:schemeClr val="tx1"/>
                </a:solidFill>
              </a:rPr>
              <a:t>Sky and JEG-Hybrid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9CDD"/>
                </a:solidFill>
                <a:latin typeface="+mj-lt"/>
              </a:rPr>
              <a:t>Approach </a:t>
            </a:r>
          </a:p>
          <a:p>
            <a:pPr>
              <a:buClr>
                <a:schemeClr val="tx1"/>
              </a:buClr>
            </a:pPr>
            <a:r>
              <a:rPr lang="en-US" dirty="0"/>
              <a:t>Collaboration with JEG-Hybrid </a:t>
            </a:r>
          </a:p>
          <a:p>
            <a:pPr>
              <a:buClr>
                <a:schemeClr val="tx1"/>
              </a:buClr>
            </a:pPr>
            <a:r>
              <a:rPr lang="en-US" dirty="0"/>
              <a:t>Content aggregation </a:t>
            </a:r>
          </a:p>
          <a:p>
            <a:pPr>
              <a:buClr>
                <a:schemeClr val="tx1"/>
              </a:buClr>
            </a:pPr>
            <a:r>
              <a:rPr lang="en-US" dirty="0"/>
              <a:t>Generate content database </a:t>
            </a:r>
          </a:p>
          <a:p>
            <a:pPr>
              <a:buClr>
                <a:schemeClr val="tx1"/>
              </a:buClr>
            </a:pPr>
            <a:r>
              <a:rPr lang="en-US" dirty="0"/>
              <a:t>Division of labor </a:t>
            </a:r>
          </a:p>
          <a:p>
            <a:pPr>
              <a:buClr>
                <a:schemeClr val="tx1"/>
              </a:buClr>
            </a:pPr>
            <a:r>
              <a:rPr lang="en-US" dirty="0"/>
              <a:t>…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9CDD"/>
              </a:solidFill>
              <a:latin typeface="+mj-lt"/>
            </a:endParaRPr>
          </a:p>
          <a:p>
            <a:pPr marL="0" lvl="0" indent="0"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96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03756" cy="658336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96900" y="4637088"/>
            <a:ext cx="10510838" cy="677862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50359657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ky - Template">
  <a:themeElements>
    <a:clrScheme name="Sky Colours">
      <a:dk1>
        <a:srgbClr val="000000"/>
      </a:dk1>
      <a:lt1>
        <a:srgbClr val="FFFFFF"/>
      </a:lt1>
      <a:dk2>
        <a:srgbClr val="C1001F"/>
      </a:dk2>
      <a:lt2>
        <a:srgbClr val="C10068"/>
      </a:lt2>
      <a:accent1>
        <a:srgbClr val="009CDD"/>
      </a:accent1>
      <a:accent2>
        <a:srgbClr val="000099"/>
      </a:accent2>
      <a:accent3>
        <a:srgbClr val="B7C72A"/>
      </a:accent3>
      <a:accent4>
        <a:srgbClr val="006633"/>
      </a:accent4>
      <a:accent5>
        <a:srgbClr val="CC3300"/>
      </a:accent5>
      <a:accent6>
        <a:srgbClr val="EAB90C"/>
      </a:accent6>
      <a:hlink>
        <a:srgbClr val="000000"/>
      </a:hlink>
      <a:folHlink>
        <a:srgbClr val="000000"/>
      </a:folHlink>
    </a:clrScheme>
    <a:fontScheme name="Office">
      <a:majorFont>
        <a:latin typeface="Sky Text Medium"/>
        <a:ea typeface=""/>
        <a:cs typeface=""/>
      </a:majorFont>
      <a:minorFont>
        <a:latin typeface="Sky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y - Template 16x9" id="{299A717F-3C44-3E47-9264-6B2F1232DD3A}" vid="{B52F24F2-0494-C541-BF4F-DC144467FB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 - Template</Template>
  <TotalTime>1641</TotalTime>
  <Words>158</Words>
  <Application>Microsoft Macintosh PowerPoint</Application>
  <PresentationFormat>Custom</PresentationFormat>
  <Paragraphs>26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Lucida Grande</vt:lpstr>
      <vt:lpstr>Sky Text</vt:lpstr>
      <vt:lpstr>Sky Text Medium</vt:lpstr>
      <vt:lpstr>Sky - Template</vt:lpstr>
      <vt:lpstr>Characterising Objective Metrics Using Large-Scale Database Collaboration between Sky and JEG-Hybrid   Florence Agboma  Streaming Video Quality Manager @Sky </vt:lpstr>
      <vt:lpstr>Characterising Objective Metrics Using Large-Scale Database Sky and JEG-Hybrid</vt:lpstr>
      <vt:lpstr>Characterising Objective Metrics Using Large-Scale Database Sky and JEG-Hybrid</vt:lpstr>
      <vt:lpstr>Feedback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Characterising Objective Metrics Using Large-Scale Database Sky and JEG-Hybrid </dc:title>
  <dc:creator>Agboma, Florence</dc:creator>
  <cp:lastModifiedBy>Agboma, Florence</cp:lastModifiedBy>
  <cp:revision>24</cp:revision>
  <cp:lastPrinted>2013-01-11T11:49:20Z</cp:lastPrinted>
  <dcterms:created xsi:type="dcterms:W3CDTF">2018-11-12T03:47:16Z</dcterms:created>
  <dcterms:modified xsi:type="dcterms:W3CDTF">2018-11-16T00:44:42Z</dcterms:modified>
</cp:coreProperties>
</file>